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8" r:id="rId2"/>
    <p:sldId id="299" r:id="rId3"/>
    <p:sldId id="306" r:id="rId4"/>
    <p:sldId id="314" r:id="rId5"/>
    <p:sldId id="300" r:id="rId6"/>
    <p:sldId id="305" r:id="rId7"/>
    <p:sldId id="315" r:id="rId8"/>
    <p:sldId id="301" r:id="rId9"/>
    <p:sldId id="302" r:id="rId10"/>
    <p:sldId id="303" r:id="rId11"/>
    <p:sldId id="288" r:id="rId12"/>
    <p:sldId id="289" r:id="rId13"/>
    <p:sldId id="311" r:id="rId14"/>
    <p:sldId id="316" r:id="rId15"/>
    <p:sldId id="313" r:id="rId16"/>
    <p:sldId id="308" r:id="rId17"/>
    <p:sldId id="286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FDEECF"/>
    <a:srgbClr val="663300"/>
    <a:srgbClr val="008080"/>
    <a:srgbClr val="996633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52B5F-7C87-429E-BEF6-47349B141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D90D3-2267-4D48-9B40-936CD19C3B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D90D3-2267-4D48-9B40-936CD19C3B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D90D3-2267-4D48-9B40-936CD19C3B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D90D3-2267-4D48-9B40-936CD19C3B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1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D90D3-2267-4D48-9B40-936CD19C3B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b="19208"/>
          <a:stretch/>
        </p:blipFill>
        <p:spPr>
          <a:xfrm>
            <a:off x="0" y="331313"/>
            <a:ext cx="9144000" cy="3173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400800"/>
            <a:ext cx="2743200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85000"/>
              <a:buFont typeface="Times" pitchFamily="18" charset="0"/>
              <a:buNone/>
              <a:defRPr/>
            </a:pP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Copyright © 2012.</a:t>
            </a:r>
            <a:r>
              <a:rPr lang="en-US" sz="700" baseline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7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DotNetNuke</a:t>
            </a:r>
            <a:r>
              <a:rPr lang="en-US" sz="700" baseline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Corporation.  </a:t>
            </a: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All </a:t>
            </a: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R</a:t>
            </a: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ights </a:t>
            </a: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R</a:t>
            </a: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eserved</a:t>
            </a: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495800"/>
            <a:ext cx="5486400" cy="1371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31313"/>
            <a:ext cx="9144000" cy="1986184"/>
          </a:xfrm>
          <a:prstGeom prst="rect">
            <a:avLst/>
          </a:prstGeom>
          <a:gradFill>
            <a:gsLst>
              <a:gs pos="3000">
                <a:schemeClr val="bg1">
                  <a:lumMod val="0"/>
                  <a:lumOff val="100000"/>
                </a:schemeClr>
              </a:gs>
              <a:gs pos="28000">
                <a:srgbClr val="FFFFFF">
                  <a:alpha val="74000"/>
                </a:srgbClr>
              </a:gs>
              <a:gs pos="6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918257"/>
            <a:ext cx="9144000" cy="158694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35000">
                <a:srgbClr val="FFFFFF">
                  <a:alpha val="74000"/>
                </a:srgbClr>
              </a:gs>
              <a:gs pos="87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nnLogo.png"/>
          <p:cNvPicPr>
            <a:picLocks noChangeAspect="1"/>
          </p:cNvPicPr>
          <p:nvPr/>
        </p:nvPicPr>
        <p:blipFill>
          <a:blip r:embed="rId3" cstate="print"/>
          <a:srcRect l="2474" t="15169" r="4746" b="12780"/>
          <a:stretch>
            <a:fillRect/>
          </a:stretch>
        </p:blipFill>
        <p:spPr>
          <a:xfrm>
            <a:off x="838200" y="1371600"/>
            <a:ext cx="3733800" cy="9458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819400"/>
            <a:ext cx="5334000" cy="1600200"/>
          </a:xfrm>
          <a:noFill/>
          <a:ln>
            <a:noFill/>
          </a:ln>
        </p:spPr>
        <p:txBody>
          <a:bodyPr/>
          <a:lstStyle>
            <a:lvl1pPr marL="0" indent="0"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4582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6400800"/>
            <a:ext cx="1143000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42963" lvl="1" indent="0" algn="r"/>
            <a:fld id="{92C76D99-0BEC-4551-9558-3981DB181FFF}" type="slidenum">
              <a:rPr lang="en-US" sz="700" b="1" i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pPr marL="842963" lvl="1" indent="0" algn="r"/>
              <a:t>‹#›</a:t>
            </a:fld>
            <a:endParaRPr lang="en-US" sz="7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Picture 10" descr="dnnLogo.png"/>
          <p:cNvPicPr>
            <a:picLocks noChangeAspect="1"/>
          </p:cNvPicPr>
          <p:nvPr/>
        </p:nvPicPr>
        <p:blipFill>
          <a:blip r:embed="rId2" cstate="print"/>
          <a:srcRect l="2892" t="8866" r="4554" b="11338"/>
          <a:stretch>
            <a:fillRect/>
          </a:stretch>
        </p:blipFill>
        <p:spPr>
          <a:xfrm>
            <a:off x="226999" y="6217729"/>
            <a:ext cx="18288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4582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772400" y="6400800"/>
            <a:ext cx="1143000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42963" lvl="1" algn="r" fontAlgn="auto">
              <a:spcBef>
                <a:spcPts val="0"/>
              </a:spcBef>
              <a:spcAft>
                <a:spcPts val="0"/>
              </a:spcAft>
            </a:pPr>
            <a:fld id="{92C76D99-0BEC-4551-9558-3981DB181FFF}" type="slidenum">
              <a:rPr lang="en-US" sz="700" b="1" smtClean="0">
                <a:solidFill>
                  <a:srgbClr val="595959">
                    <a:lumMod val="95000"/>
                    <a:lumOff val="5000"/>
                  </a:srgbClr>
                </a:solidFill>
                <a:latin typeface="Calibri" pitchFamily="34" charset="0"/>
                <a:cs typeface="Arial" pitchFamily="34" charset="0"/>
              </a:rPr>
              <a:pPr marL="842963" lvl="1"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b="1" dirty="0">
              <a:solidFill>
                <a:srgbClr val="595959">
                  <a:lumMod val="95000"/>
                  <a:lumOff val="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Picture 10" descr="dnnLogo.png"/>
          <p:cNvPicPr>
            <a:picLocks noChangeAspect="1"/>
          </p:cNvPicPr>
          <p:nvPr userDrawn="1"/>
        </p:nvPicPr>
        <p:blipFill>
          <a:blip r:embed="rId2" cstate="print"/>
          <a:srcRect l="2892" t="8866" r="4554" b="11338"/>
          <a:stretch>
            <a:fillRect/>
          </a:stretch>
        </p:blipFill>
        <p:spPr>
          <a:xfrm>
            <a:off x="226999" y="6217729"/>
            <a:ext cx="1828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61722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1000">
                <a:schemeClr val="bg1">
                  <a:lumMod val="75000"/>
                </a:schemeClr>
              </a:gs>
              <a:gs pos="100000">
                <a:schemeClr val="bg1"/>
              </a:gs>
              <a:gs pos="5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199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6400800"/>
            <a:ext cx="1143000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42963" lvl="1" indent="0" algn="r"/>
            <a:fld id="{92C76D99-0BEC-4551-9558-3981DB181FFF}" type="slidenum">
              <a:rPr lang="en-US" sz="700" b="1" i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pPr marL="842963" lvl="1" indent="0" algn="r"/>
              <a:t>‹#›</a:t>
            </a:fld>
            <a:endParaRPr lang="en-US" sz="7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6400800"/>
            <a:ext cx="2743200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85000"/>
              <a:buFont typeface="Times" pitchFamily="18" charset="0"/>
              <a:buNone/>
              <a:defRPr/>
            </a:pP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Copyright © 2012.</a:t>
            </a:r>
            <a:r>
              <a:rPr lang="en-US" sz="700" baseline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7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DotNetNuke</a:t>
            </a:r>
            <a:r>
              <a:rPr lang="en-US" sz="700" baseline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Corporation.  </a:t>
            </a: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All Rights Reserved. 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8" descr="dnnLogo.png"/>
          <p:cNvPicPr>
            <a:picLocks noChangeAspect="1"/>
          </p:cNvPicPr>
          <p:nvPr/>
        </p:nvPicPr>
        <p:blipFill>
          <a:blip r:embed="rId5" cstate="print"/>
          <a:srcRect l="2892" t="8866" r="4554" b="11338"/>
          <a:stretch>
            <a:fillRect/>
          </a:stretch>
        </p:blipFill>
        <p:spPr>
          <a:xfrm>
            <a:off x="226999" y="6217729"/>
            <a:ext cx="1828800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ts val="2800"/>
        </a:lnSpc>
        <a:spcBef>
          <a:spcPct val="0"/>
        </a:spcBef>
        <a:buNone/>
        <a:defRPr sz="3200" kern="1200" cap="small" normalizeH="0" baseline="0">
          <a:solidFill>
            <a:schemeClr val="tx2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223838" indent="-223838" algn="l" defTabSz="914400" rtl="0" eaLnBrk="1" latinLnBrk="0" hangingPunct="1">
        <a:spcBef>
          <a:spcPct val="20000"/>
        </a:spcBef>
        <a:buClr>
          <a:srgbClr val="C00000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1pPr>
      <a:lvl2pPr marL="684213" indent="-227013" algn="l" defTabSz="914400" rtl="0" eaLnBrk="1" latinLnBrk="0" hangingPunct="1">
        <a:spcBef>
          <a:spcPct val="20000"/>
        </a:spcBef>
        <a:buClr>
          <a:srgbClr val="C00000"/>
        </a:buClr>
        <a:buSzPct val="80000"/>
        <a:buFont typeface="Wingdings" pitchFamily="2" charset="2"/>
        <a:buChar char="Ø"/>
        <a:defRPr sz="20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033463" indent="-169863" algn="l" defTabSz="914400" rtl="0" eaLnBrk="1" latinLnBrk="0" hangingPunct="1">
        <a:spcBef>
          <a:spcPct val="20000"/>
        </a:spcBef>
        <a:buClr>
          <a:srgbClr val="C00000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490663" indent="-169863" algn="l" defTabSz="914400" rtl="0" eaLnBrk="1" latinLnBrk="0" hangingPunct="1">
        <a:spcBef>
          <a:spcPct val="20000"/>
        </a:spcBef>
        <a:buClr>
          <a:srgbClr val="C00000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4pPr>
      <a:lvl5pPr marL="1828800" indent="-169863" algn="l" defTabSz="914400" rtl="0" eaLnBrk="1" latinLnBrk="0" hangingPunct="1">
        <a:spcBef>
          <a:spcPct val="20000"/>
        </a:spcBef>
        <a:buClr>
          <a:srgbClr val="C00000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44.jpeg"/><Relationship Id="rId21" Type="http://schemas.openxmlformats.org/officeDocument/2006/relationships/image" Target="../media/image64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image" Target="../media/image43.jpeg"/><Relationship Id="rId16" Type="http://schemas.openxmlformats.org/officeDocument/2006/relationships/image" Target="../media/image41.pn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7.jpe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23" Type="http://schemas.openxmlformats.org/officeDocument/2006/relationships/image" Target="../media/image66.jpeg"/><Relationship Id="rId10" Type="http://schemas.openxmlformats.org/officeDocument/2006/relationships/image" Target="../media/image54.png"/><Relationship Id="rId19" Type="http://schemas.openxmlformats.org/officeDocument/2006/relationships/image" Target="../media/image62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gif"/><Relationship Id="rId22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hyperlink" Target="http://mashable.com/2010/04/13/mobile-web-sta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hyperlink" Target="http://www.amazon.com/dp/0470241993?tag=dot00c-20&amp;camp=14573&amp;creative=327641&amp;linkCode=as1&amp;creativeASIN=0470241993&amp;adid=0NH94S8JEJPY918FQKZG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hyperlink" Target="http://www.amazon.com/dp/0596527543?tag=dot00c-20&amp;camp=14573&amp;creative=327641&amp;linkCode=as1&amp;creativeASIN=0596527543&amp;adid=0K9BMCDNCWPZTJCK4JXD&amp;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pt.net/background/connecting-business-network-backgrounds-for-powerpoint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hyperlink" Target="http://mashable.com/2010/04/13/mobile-web-sta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31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71800" y="44958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CMS Expo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Chicago, IL</a:t>
            </a:r>
          </a:p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May 9, 2012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71800" y="2819400"/>
            <a:ext cx="5334000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C.M.S.</a:t>
            </a:r>
            <a:r>
              <a:rPr kumimoji="0" lang="en-US" sz="3200" b="0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Redefined:</a:t>
            </a:r>
            <a:br>
              <a:rPr kumimoji="0" lang="en-US" sz="3200" b="0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r>
              <a:rPr kumimoji="0" lang="en-US" sz="3200" b="0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Cloud. Mobile. Social.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tock_000013904634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50"/>
          <a:stretch>
            <a:fillRect/>
          </a:stretch>
        </p:blipFill>
        <p:spPr>
          <a:xfrm>
            <a:off x="1828800" y="1600200"/>
            <a:ext cx="4724400" cy="4343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35919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Content Explosion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137913"/>
            <a:ext cx="1460937" cy="89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ou tube logo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87897"/>
            <a:ext cx="1841851" cy="1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huffled.co.uk/blog/wp-content/uploads/2011/02/linkedin-logo_ful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230" y="312981"/>
            <a:ext cx="847370" cy="84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heartandsoulk9.com/images/home/Facebook%20logo%20copie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938" y="736666"/>
            <a:ext cx="847335" cy="84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ages.wikia.com/sims/images/7/7d/Twitter_icon_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8763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ages.meredith.com/parents/images/2010/03/ss_Shutterfly_logo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092" y="2073649"/>
            <a:ext cx="1684644" cy="16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6863316" y="3429000"/>
            <a:ext cx="1671084" cy="1914878"/>
            <a:chOff x="6863316" y="3429000"/>
            <a:chExt cx="1671084" cy="1914878"/>
          </a:xfrm>
        </p:grpSpPr>
        <p:pic>
          <p:nvPicPr>
            <p:cNvPr id="1039" name="Picture 15" descr="http://www.kamalmittal.com/wp-content/uploads/stack_of_documents.jp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512"/>
            <a:stretch>
              <a:fillRect/>
            </a:stretch>
          </p:blipFill>
          <p:spPr bwMode="auto">
            <a:xfrm>
              <a:off x="7086600" y="3505200"/>
              <a:ext cx="1265181" cy="16285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86" name="Picture 2" descr="http://upload.wikimedia.org/wikipedia/commons/thumb/2/24/Adobe_PDF_Icon.svg/564px-Adobe_PDF_Icon.svg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316" y="3730256"/>
              <a:ext cx="717476" cy="76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988" name="Picture 4" descr="http://www.clker.com/cliparts/s/L/z/F/J/8/text-document-icon-hi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609600" cy="762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990" name="Picture 6" descr="http://www.wincalendar.com/calendar_img/Excel-Calendar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648200"/>
              <a:ext cx="762000" cy="695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1992" name="Picture 8" descr="http://farm5.static.flickr.com/4017/4564841145_6373ca416f_z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3" t="2326" r="10901" b="19186"/>
          <a:stretch>
            <a:fillRect/>
          </a:stretch>
        </p:blipFill>
        <p:spPr bwMode="auto">
          <a:xfrm>
            <a:off x="5049934" y="1790700"/>
            <a:ext cx="741266" cy="749595"/>
          </a:xfrm>
          <a:prstGeom prst="roundRect">
            <a:avLst>
              <a:gd name="adj" fmla="val 2051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3" name="Straight Connector 42"/>
          <p:cNvCxnSpPr/>
          <p:nvPr/>
        </p:nvCxnSpPr>
        <p:spPr>
          <a:xfrm rot="10800000">
            <a:off x="2362200" y="3429000"/>
            <a:ext cx="2209800" cy="0"/>
          </a:xfrm>
          <a:prstGeom prst="lin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76950"/>
            <a:ext cx="533400" cy="400050"/>
          </a:xfrm>
          <a:prstGeom prst="rect">
            <a:avLst/>
          </a:prstGeom>
        </p:spPr>
        <p:txBody>
          <a:bodyPr/>
          <a:lstStyle/>
          <a:p>
            <a:fld id="{CB132289-9024-4F61-A546-44D933776CAD}" type="slidenum">
              <a:rPr lang="en-US"/>
              <a:pPr/>
              <a:t>11</a:t>
            </a:fld>
            <a:endParaRPr lang="en-US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660" y="2765921"/>
            <a:ext cx="2165142" cy="190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542" y="1815895"/>
            <a:ext cx="1340058" cy="11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471" y="4419600"/>
            <a:ext cx="1654628" cy="1524000"/>
          </a:xfrm>
          <a:prstGeom prst="rect">
            <a:avLst/>
          </a:prstGeom>
          <a:noFill/>
        </p:spPr>
      </p:pic>
      <p:pic>
        <p:nvPicPr>
          <p:cNvPr id="34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72000"/>
            <a:ext cx="1939142" cy="1387563"/>
          </a:xfrm>
          <a:prstGeom prst="rect">
            <a:avLst/>
          </a:prstGeom>
          <a:noFill/>
        </p:spPr>
      </p:pic>
      <p:pic>
        <p:nvPicPr>
          <p:cNvPr id="35" name="Picture 13" descr="http://www.ony.unu.edu/video_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143000"/>
            <a:ext cx="1159402" cy="1180773"/>
          </a:xfrm>
          <a:prstGeom prst="rect">
            <a:avLst/>
          </a:prstGeom>
          <a:noFill/>
        </p:spPr>
      </p:pic>
      <p:pic>
        <p:nvPicPr>
          <p:cNvPr id="36" name="Picture 15" descr="http://www.iconarchive.com/icons/deleket/sleek-xp-basic/256/Document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752600"/>
            <a:ext cx="1290768" cy="1290768"/>
          </a:xfrm>
          <a:prstGeom prst="rect">
            <a:avLst/>
          </a:prstGeom>
          <a:noFill/>
        </p:spPr>
      </p:pic>
      <p:pic>
        <p:nvPicPr>
          <p:cNvPr id="37" name="Picture 17" descr="http://psdho.me/wp-content/uploads/2010/08/white-photo-picture-gallery-icon-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0223" y="1131392"/>
            <a:ext cx="1689377" cy="1267033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/>
          <p:nvPr/>
        </p:nvCxnSpPr>
        <p:spPr>
          <a:xfrm>
            <a:off x="2362200" y="2514600"/>
            <a:ext cx="1160492" cy="40848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25647" y="2323475"/>
            <a:ext cx="441619" cy="41972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078479" y="2244385"/>
            <a:ext cx="518705" cy="44953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5801196" y="2438400"/>
            <a:ext cx="1361605" cy="46969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3282846" y="4691921"/>
            <a:ext cx="734524" cy="68954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201587" y="4706911"/>
            <a:ext cx="599606" cy="56962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609600"/>
          </a:xfrm>
        </p:spPr>
        <p:txBody>
          <a:bodyPr/>
          <a:lstStyle/>
          <a:p>
            <a:r>
              <a:rPr lang="en-US" dirty="0" smtClean="0"/>
              <a:t>CMS 1.0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76950"/>
            <a:ext cx="533400" cy="400050"/>
          </a:xfrm>
          <a:prstGeom prst="rect">
            <a:avLst/>
          </a:prstGeom>
        </p:spPr>
        <p:txBody>
          <a:bodyPr/>
          <a:lstStyle/>
          <a:p>
            <a:fld id="{CB132289-9024-4F61-A546-44D933776CAD}" type="slidenum">
              <a:rPr lang="en-US"/>
              <a:pPr/>
              <a:t>12</a:t>
            </a:fld>
            <a:endParaRPr lang="en-US"/>
          </a:p>
        </p:txBody>
      </p:sp>
      <p:pic>
        <p:nvPicPr>
          <p:cNvPr id="6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24" y="909406"/>
            <a:ext cx="441176" cy="406347"/>
          </a:xfrm>
          <a:prstGeom prst="rect">
            <a:avLst/>
          </a:prstGeom>
          <a:noFill/>
        </p:spPr>
      </p:pic>
      <p:pic>
        <p:nvPicPr>
          <p:cNvPr id="8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68" y="2008682"/>
            <a:ext cx="546931" cy="391359"/>
          </a:xfrm>
          <a:prstGeom prst="rect">
            <a:avLst/>
          </a:prstGeom>
          <a:noFill/>
        </p:spPr>
      </p:pic>
      <p:pic>
        <p:nvPicPr>
          <p:cNvPr id="9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85" y="4034852"/>
            <a:ext cx="522491" cy="373871"/>
          </a:xfrm>
          <a:prstGeom prst="rect">
            <a:avLst/>
          </a:prstGeom>
          <a:noFill/>
        </p:spPr>
      </p:pic>
      <p:pic>
        <p:nvPicPr>
          <p:cNvPr id="10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156" y="5829131"/>
            <a:ext cx="479444" cy="343069"/>
          </a:xfrm>
          <a:prstGeom prst="rect">
            <a:avLst/>
          </a:prstGeom>
          <a:noFill/>
        </p:spPr>
      </p:pic>
      <p:pic>
        <p:nvPicPr>
          <p:cNvPr id="11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78" y="5811553"/>
            <a:ext cx="482719" cy="345412"/>
          </a:xfrm>
          <a:prstGeom prst="rect">
            <a:avLst/>
          </a:prstGeom>
          <a:noFill/>
        </p:spPr>
      </p:pic>
      <p:pic>
        <p:nvPicPr>
          <p:cNvPr id="12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683" y="5798740"/>
            <a:ext cx="521917" cy="373460"/>
          </a:xfrm>
          <a:prstGeom prst="rect">
            <a:avLst/>
          </a:prstGeom>
          <a:noFill/>
        </p:spPr>
      </p:pic>
      <p:pic>
        <p:nvPicPr>
          <p:cNvPr id="13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6695" y="4124793"/>
            <a:ext cx="522491" cy="373871"/>
          </a:xfrm>
          <a:prstGeom prst="rect">
            <a:avLst/>
          </a:prstGeom>
          <a:noFill/>
        </p:spPr>
      </p:pic>
      <p:pic>
        <p:nvPicPr>
          <p:cNvPr id="14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810" y="1966210"/>
            <a:ext cx="543441" cy="388862"/>
          </a:xfrm>
          <a:prstGeom prst="rect">
            <a:avLst/>
          </a:prstGeom>
          <a:noFill/>
        </p:spPr>
      </p:pic>
      <p:pic>
        <p:nvPicPr>
          <p:cNvPr id="15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564" y="782353"/>
            <a:ext cx="575547" cy="411835"/>
          </a:xfrm>
          <a:prstGeom prst="rect">
            <a:avLst/>
          </a:prstGeom>
          <a:noFill/>
        </p:spPr>
      </p:pic>
      <p:pic>
        <p:nvPicPr>
          <p:cNvPr id="16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370" y="789481"/>
            <a:ext cx="522493" cy="373872"/>
          </a:xfrm>
          <a:prstGeom prst="rect">
            <a:avLst/>
          </a:prstGeom>
          <a:noFill/>
        </p:spPr>
      </p:pic>
      <p:pic>
        <p:nvPicPr>
          <p:cNvPr id="17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16" y="2925584"/>
            <a:ext cx="471013" cy="433828"/>
          </a:xfrm>
          <a:prstGeom prst="rect">
            <a:avLst/>
          </a:prstGeom>
          <a:noFill/>
        </p:spPr>
      </p:pic>
      <p:pic>
        <p:nvPicPr>
          <p:cNvPr id="18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6" y="5264048"/>
            <a:ext cx="471014" cy="433829"/>
          </a:xfrm>
          <a:prstGeom prst="rect">
            <a:avLst/>
          </a:prstGeom>
          <a:noFill/>
        </p:spPr>
      </p:pic>
      <p:pic>
        <p:nvPicPr>
          <p:cNvPr id="19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013" y="5813226"/>
            <a:ext cx="389744" cy="358974"/>
          </a:xfrm>
          <a:prstGeom prst="rect">
            <a:avLst/>
          </a:prstGeom>
          <a:noFill/>
        </p:spPr>
      </p:pic>
      <p:pic>
        <p:nvPicPr>
          <p:cNvPr id="20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262" y="5779463"/>
            <a:ext cx="426400" cy="392737"/>
          </a:xfrm>
          <a:prstGeom prst="rect">
            <a:avLst/>
          </a:prstGeom>
          <a:noFill/>
        </p:spPr>
      </p:pic>
      <p:pic>
        <p:nvPicPr>
          <p:cNvPr id="21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576" y="5353989"/>
            <a:ext cx="454739" cy="418839"/>
          </a:xfrm>
          <a:prstGeom prst="rect">
            <a:avLst/>
          </a:prstGeom>
          <a:noFill/>
        </p:spPr>
      </p:pic>
      <p:pic>
        <p:nvPicPr>
          <p:cNvPr id="22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181" y="2985544"/>
            <a:ext cx="471016" cy="433830"/>
          </a:xfrm>
          <a:prstGeom prst="rect">
            <a:avLst/>
          </a:prstGeom>
          <a:noFill/>
        </p:spPr>
      </p:pic>
      <p:pic>
        <p:nvPicPr>
          <p:cNvPr id="23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881923"/>
            <a:ext cx="471016" cy="433830"/>
          </a:xfrm>
          <a:prstGeom prst="rect">
            <a:avLst/>
          </a:prstGeom>
          <a:noFill/>
        </p:spPr>
      </p:pic>
      <p:pic>
        <p:nvPicPr>
          <p:cNvPr id="24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393" y="775743"/>
            <a:ext cx="438608" cy="403981"/>
          </a:xfrm>
          <a:prstGeom prst="rect">
            <a:avLst/>
          </a:prstGeom>
          <a:noFill/>
        </p:spPr>
      </p:pic>
      <p:pic>
        <p:nvPicPr>
          <p:cNvPr id="25" name="Picture 7" descr="http://www.freemason-wa.org/images/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934" y="783931"/>
            <a:ext cx="433466" cy="399244"/>
          </a:xfrm>
          <a:prstGeom prst="rect">
            <a:avLst/>
          </a:prstGeom>
          <a:noFill/>
        </p:spPr>
      </p:pic>
      <p:pic>
        <p:nvPicPr>
          <p:cNvPr id="26" name="Picture 9" descr="http://www.krunker.com/wp-content/uploads/2007/08/Dell%20V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480" y="762000"/>
            <a:ext cx="560897" cy="401353"/>
          </a:xfrm>
          <a:prstGeom prst="rect">
            <a:avLst/>
          </a:prstGeom>
          <a:noFill/>
        </p:spPr>
      </p:pic>
      <p:sp>
        <p:nvSpPr>
          <p:cNvPr id="27" name="Rounded Rectangle 26"/>
          <p:cNvSpPr/>
          <p:nvPr/>
        </p:nvSpPr>
        <p:spPr>
          <a:xfrm>
            <a:off x="1049311" y="1215820"/>
            <a:ext cx="7180289" cy="4527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083632" y="1500632"/>
            <a:ext cx="5021706" cy="36725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043001" y="2205169"/>
            <a:ext cx="2968053" cy="23384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083" y="2348593"/>
            <a:ext cx="1161672" cy="4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7836" y="3904052"/>
            <a:ext cx="1357235" cy="54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6911" y="3958550"/>
            <a:ext cx="1184223" cy="4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6656" y="3211069"/>
            <a:ext cx="645825" cy="5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http://www.lifeguardequipmentandapparel.com/img/products/small/Megaphone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0212" y="3237875"/>
            <a:ext cx="578318" cy="526269"/>
          </a:xfrm>
          <a:prstGeom prst="rect">
            <a:avLst/>
          </a:prstGeom>
          <a:noFill/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3316" y="4685103"/>
            <a:ext cx="1436245" cy="40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621577"/>
            <a:ext cx="1139254" cy="52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56026" y="5248173"/>
            <a:ext cx="1245071" cy="39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6" descr="http://cdn.erictric.com/wp-content/uploads/2009/10/android-logo-whit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08091" y="1507839"/>
            <a:ext cx="725641" cy="798514"/>
          </a:xfrm>
          <a:prstGeom prst="rect">
            <a:avLst/>
          </a:prstGeom>
          <a:noFill/>
        </p:spPr>
      </p:pic>
      <p:pic>
        <p:nvPicPr>
          <p:cNvPr id="41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8839" y="5186875"/>
            <a:ext cx="1759048" cy="5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ight Arrow 41"/>
          <p:cNvSpPr/>
          <p:nvPr/>
        </p:nvSpPr>
        <p:spPr>
          <a:xfrm>
            <a:off x="5861154" y="3239490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flipH="1">
            <a:off x="2788170" y="3224500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1906249" y="3256979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6942941" y="3226999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 flipV="1">
            <a:off x="4412106" y="5040808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16" descr="http://www.jukeboxco.com/images/ipod_logo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3557" y="4035300"/>
            <a:ext cx="887022" cy="443511"/>
          </a:xfrm>
          <a:prstGeom prst="rect">
            <a:avLst/>
          </a:prstGeom>
          <a:noFill/>
        </p:spPr>
      </p:pic>
      <p:pic>
        <p:nvPicPr>
          <p:cNvPr id="49" name="Picture 18" descr="http://staff.imsa.edu/math/pictures/logos/RSS_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52061" y="2278508"/>
            <a:ext cx="546490" cy="55624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025928" y="2869551"/>
            <a:ext cx="1111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Open Web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22118" y="2842070"/>
            <a:ext cx="1111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Open Web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4755" y="2857060"/>
            <a:ext cx="1111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Mobile Web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2800" y="2814588"/>
            <a:ext cx="1111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Mobile Web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7423" y="2902447"/>
            <a:ext cx="1115832" cy="98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15980" y="2133600"/>
            <a:ext cx="4542020" cy="245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44910" y="2889955"/>
            <a:ext cx="1115832" cy="98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057401" y="2839754"/>
            <a:ext cx="114300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Social Web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8958" y="2829578"/>
            <a:ext cx="1111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Social Web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4422098" y="4453694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229724" y="2552440"/>
            <a:ext cx="702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Cloud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62203" y="3904054"/>
            <a:ext cx="702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3366"/>
                </a:solidFill>
                <a:latin typeface="+mn-lt"/>
                <a:cs typeface="+mn-cs"/>
              </a:rPr>
              <a:t>Cloud</a:t>
            </a: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09800" y="2192179"/>
            <a:ext cx="810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3366"/>
                </a:solidFill>
                <a:latin typeface="+mn-lt"/>
              </a:rPr>
              <a:t>8</a:t>
            </a:r>
            <a:r>
              <a:rPr lang="en-US" sz="1000" dirty="0" smtClean="0">
                <a:solidFill>
                  <a:srgbClr val="003366"/>
                </a:solidFill>
                <a:latin typeface="+mn-lt"/>
                <a:cs typeface="+mn-cs"/>
              </a:rPr>
              <a:t>00M users</a:t>
            </a:r>
            <a:endParaRPr lang="en-US" sz="1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00308" y="4443169"/>
            <a:ext cx="8762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3366"/>
                </a:solidFill>
                <a:latin typeface="+mn-lt"/>
                <a:cs typeface="+mn-cs"/>
              </a:rPr>
              <a:t>150M users</a:t>
            </a:r>
            <a:endParaRPr lang="en-US" sz="1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96000" y="4443171"/>
            <a:ext cx="8599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3366"/>
                </a:solidFill>
                <a:latin typeface="+mn-lt"/>
              </a:rPr>
              <a:t>500</a:t>
            </a:r>
            <a:r>
              <a:rPr lang="en-US" sz="1000" dirty="0" smtClean="0">
                <a:solidFill>
                  <a:srgbClr val="003366"/>
                </a:solidFill>
                <a:latin typeface="+mn-lt"/>
                <a:cs typeface="+mn-cs"/>
              </a:rPr>
              <a:t>M users</a:t>
            </a:r>
            <a:endParaRPr lang="en-US" sz="1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7227" y="1778395"/>
            <a:ext cx="904875" cy="5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13147" y="3918119"/>
            <a:ext cx="764651" cy="7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5" descr="http://images.google.ca/url?source=imgres&amp;ct=img&amp;q=http://files.wizardstower.co.uk/wordpress/wp-content/uploads/2008/11/amazon_aws_logo.jpg&amp;usg=AFQjCNGkZhnxaSwi9LthImoLgWT5Bqo4-Q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09678" y="3456603"/>
            <a:ext cx="1323214" cy="538107"/>
          </a:xfrm>
          <a:prstGeom prst="rect">
            <a:avLst/>
          </a:prstGeom>
          <a:noFill/>
        </p:spPr>
      </p:pic>
      <p:pic>
        <p:nvPicPr>
          <p:cNvPr id="70" name="Picture 4" descr="http://images.google.ca/url?source=imgres&amp;ct=img&amp;q=http://www.masstechnology.com/blog/UserFiles/Image/azure.png&amp;usg=AFQjCNGvzP8KnVR6E4PijmihVYNE-kqwcQ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81467" y="3237561"/>
            <a:ext cx="870015" cy="870015"/>
          </a:xfrm>
          <a:prstGeom prst="rect">
            <a:avLst/>
          </a:prstGeom>
          <a:noFill/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609600"/>
          </a:xfrm>
        </p:spPr>
        <p:txBody>
          <a:bodyPr/>
          <a:lstStyle/>
          <a:p>
            <a:r>
              <a:rPr lang="en-US" dirty="0" smtClean="0"/>
              <a:t>CMS 2.0</a:t>
            </a:r>
            <a:endParaRPr lang="en-US" dirty="0"/>
          </a:p>
        </p:txBody>
      </p:sp>
      <p:pic>
        <p:nvPicPr>
          <p:cNvPr id="1026" name="Picture 2" descr="http://overtheair.org/blog/wp-content/uploads/2011/09/google_plus_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24" y="1625938"/>
            <a:ext cx="492076" cy="5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giftwithabasket.com/images/twitter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54050" y="1619612"/>
            <a:ext cx="1506514" cy="554336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4419600" y="1736477"/>
            <a:ext cx="832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3366"/>
                </a:solidFill>
                <a:latin typeface="+mn-lt"/>
              </a:rPr>
              <a:t>1</a:t>
            </a:r>
            <a:r>
              <a:rPr lang="en-US" sz="1000" dirty="0" smtClean="0">
                <a:solidFill>
                  <a:srgbClr val="003366"/>
                </a:solidFill>
                <a:latin typeface="+mn-lt"/>
                <a:cs typeface="+mn-cs"/>
              </a:rPr>
              <a:t>00M users</a:t>
            </a:r>
            <a:endParaRPr lang="en-US" sz="1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35" name="Picture 4" descr="http://www.tcd.ie/disability/projects/DS3/images/facebook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26677" y="1676400"/>
            <a:ext cx="1307123" cy="491805"/>
          </a:xfrm>
          <a:prstGeom prst="rect">
            <a:avLst/>
          </a:prstGeom>
          <a:noFill/>
        </p:spPr>
      </p:pic>
      <p:sp>
        <p:nvSpPr>
          <p:cNvPr id="47" name="Down Arrow 46"/>
          <p:cNvSpPr/>
          <p:nvPr/>
        </p:nvSpPr>
        <p:spPr>
          <a:xfrm>
            <a:off x="4419600" y="1368219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flipV="1">
            <a:off x="4409607" y="1980317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019800" y="2057400"/>
            <a:ext cx="832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3366"/>
                </a:solidFill>
                <a:latin typeface="+mn-lt"/>
                <a:cs typeface="+mn-cs"/>
              </a:rPr>
              <a:t>300M users</a:t>
            </a:r>
            <a:endParaRPr lang="en-US" sz="1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2" grpId="0" animBg="1"/>
      <p:bldP spid="43" grpId="0" animBg="1"/>
      <p:bldP spid="50" grpId="0"/>
      <p:bldP spid="51" grpId="0"/>
      <p:bldP spid="52" grpId="0"/>
      <p:bldP spid="53" grpId="0"/>
      <p:bldP spid="57" grpId="0" build="p"/>
      <p:bldP spid="58" grpId="0" build="p"/>
      <p:bldP spid="59" grpId="0" animBg="1"/>
      <p:bldP spid="64" grpId="0" build="p"/>
      <p:bldP spid="65" grpId="0" build="p"/>
      <p:bldP spid="66" grpId="0" build="p"/>
      <p:bldP spid="72" grpId="0" build="p"/>
      <p:bldP spid="60" grpId="0" animBg="1"/>
      <p:bldP spid="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CMS </a:t>
            </a:r>
            <a:r>
              <a:rPr lang="en-US" dirty="0"/>
              <a:t>is The </a:t>
            </a:r>
            <a:r>
              <a:rPr lang="en-US" u="sng" dirty="0" smtClean="0"/>
              <a:t>Central Hub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Your Business</a:t>
            </a:r>
            <a:endParaRPr lang="en-US" dirty="0"/>
          </a:p>
        </p:txBody>
      </p:sp>
      <p:pic>
        <p:nvPicPr>
          <p:cNvPr id="3074" name="Picture 2" descr="http://web.twelvehorses.com/images/technology/info_whe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2301"/>
            <a:ext cx="5410200" cy="50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clker.com/cliparts/B/s/r/8/h/z/tango-weather-storm-outline-hi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06" y="1872630"/>
            <a:ext cx="2382250" cy="25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867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Systems of Engagement</a:t>
            </a:r>
            <a:endParaRPr lang="en-US" dirty="0"/>
          </a:p>
        </p:txBody>
      </p:sp>
      <p:pic>
        <p:nvPicPr>
          <p:cNvPr id="1028" name="Picture 4" descr="http://shuffled.co.uk/blog/wp-content/uploads/2011/02/linkedin-logo_ful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87" y="3745329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eartandsoulk9.com/images/home/Facebook%20logo%20copi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523" y="4225979"/>
            <a:ext cx="999735" cy="99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4486" y="5509927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Social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9937" y="397095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 million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18801" y="334854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 million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2111" y="3500735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Mobile</a:t>
            </a:r>
            <a:endParaRPr lang="en-US" sz="2400" dirty="0"/>
          </a:p>
        </p:txBody>
      </p:sp>
      <p:pic>
        <p:nvPicPr>
          <p:cNvPr id="1036" name="Picture 12" descr="http://images.teamsugar.com/files/upl0/10/104165/02_2008/75288422.preview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586362"/>
            <a:ext cx="1371600" cy="206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4258" y="1746856"/>
            <a:ext cx="1446454" cy="938719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hlinkClick r:id="rId7"/>
              </a:rPr>
              <a:t>Morgan Stanley estimates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that by 2015, the mobile web will be bigger than desktop internet.</a:t>
            </a:r>
          </a:p>
        </p:txBody>
      </p:sp>
      <p:pic>
        <p:nvPicPr>
          <p:cNvPr id="2050" name="Picture 2" descr="http://www.macworldme.net/wp-content/uploads/2011/03/ipad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668" y="799632"/>
            <a:ext cx="1794495" cy="243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xperts.thelink.co.uk/wp-content/uploads/2010/06/apple-iphone-4-51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310834"/>
            <a:ext cx="2066535" cy="206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wikia.com/sims/images/7/7d/Twitter_icon_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512" y="4343880"/>
            <a:ext cx="1153938" cy="115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135761" y="3971778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300 million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223" y="4581296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Cloud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7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+ Engagement = A Perfect Marriage</a:t>
            </a:r>
            <a:endParaRPr lang="en-US" dirty="0"/>
          </a:p>
        </p:txBody>
      </p:sp>
      <p:pic>
        <p:nvPicPr>
          <p:cNvPr id="4" name="Picture 4" descr="http://www.rebeccaring.com/wp-content/uploads/2011/07/wdre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of Systems of Engagement (2012)</a:t>
            </a:r>
            <a:endParaRPr lang="en-US" dirty="0"/>
          </a:p>
        </p:txBody>
      </p:sp>
      <p:pic>
        <p:nvPicPr>
          <p:cNvPr id="3076" name="Picture 4" descr="File:DiffusionOfInnov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6092"/>
            <a:ext cx="7772400" cy="46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5029200"/>
            <a:ext cx="1794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Customers want Technology </a:t>
            </a:r>
            <a:endParaRPr lang="en-US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5040128"/>
            <a:ext cx="2627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Customers want Solutions and Convenience</a:t>
            </a:r>
            <a:endParaRPr lang="en-US" sz="900" b="1" dirty="0"/>
          </a:p>
        </p:txBody>
      </p:sp>
      <p:sp>
        <p:nvSpPr>
          <p:cNvPr id="9" name="Right Arrow 8"/>
          <p:cNvSpPr/>
          <p:nvPr/>
        </p:nvSpPr>
        <p:spPr>
          <a:xfrm flipH="1">
            <a:off x="1333500" y="5097835"/>
            <a:ext cx="149018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429000" y="5097836"/>
            <a:ext cx="91440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71042" y="5086406"/>
            <a:ext cx="89837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00400" y="5097780"/>
            <a:ext cx="145636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29000" y="3200400"/>
            <a:ext cx="0" cy="1524000"/>
          </a:xfrm>
          <a:prstGeom prst="line">
            <a:avLst/>
          </a:prstGeom>
          <a:ln w="635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Transfer\Message Insta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02" y="3244476"/>
            <a:ext cx="457264" cy="4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Transfer\Cloud Thu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74" y="3927263"/>
            <a:ext cx="457264" cy="4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Transfer\Mobi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66" y="2769595"/>
            <a:ext cx="457264" cy="4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76950"/>
            <a:ext cx="533400" cy="400050"/>
          </a:xfrm>
          <a:prstGeom prst="rect">
            <a:avLst/>
          </a:prstGeom>
        </p:spPr>
        <p:txBody>
          <a:bodyPr/>
          <a:lstStyle/>
          <a:p>
            <a:fld id="{CB132289-9024-4F61-A546-44D933776CAD}" type="slidenum">
              <a:rPr lang="en-US"/>
              <a:pPr/>
              <a:t>17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609600"/>
          </a:xfrm>
        </p:spPr>
        <p:txBody>
          <a:bodyPr/>
          <a:lstStyle/>
          <a:p>
            <a:r>
              <a:rPr lang="en-US" dirty="0" smtClean="0"/>
              <a:t>“C.M.S.” Redefined: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11611" y="2135507"/>
            <a:ext cx="2629437" cy="3465731"/>
            <a:chOff x="3352800" y="1792069"/>
            <a:chExt cx="2934237" cy="3829559"/>
          </a:xfrm>
        </p:grpSpPr>
        <p:sp>
          <p:nvSpPr>
            <p:cNvPr id="26" name="TextBox 25"/>
            <p:cNvSpPr txBox="1"/>
            <p:nvPr/>
          </p:nvSpPr>
          <p:spPr>
            <a:xfrm>
              <a:off x="3777965" y="1792069"/>
              <a:ext cx="1959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+mn-lt"/>
                </a:rPr>
                <a:t>M</a:t>
              </a:r>
              <a:r>
                <a:rPr lang="en-US" sz="3600" dirty="0" smtClean="0">
                  <a:latin typeface="+mn-lt"/>
                </a:rPr>
                <a:t>obile</a:t>
              </a:r>
              <a:endParaRPr lang="en-US" sz="3600" dirty="0">
                <a:latin typeface="+mn-l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792" y1="24309" x2="46595" y2="80663"/>
                          <a14:foregroundMark x1="93190" y1="48066" x2="43011" y2="67403"/>
                          <a14:foregroundMark x1="40860" y1="65193" x2="3226" y2="17680"/>
                          <a14:foregroundMark x1="73835" y1="67956" x2="73835" y2="67956"/>
                          <a14:foregroundMark x1="51613" y1="82873" x2="51613" y2="82873"/>
                          <a14:foregroundMark x1="54480" y1="81768" x2="97133" y2="65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887" y="4097628"/>
              <a:ext cx="2349150" cy="1524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438400"/>
              <a:ext cx="2145355" cy="185428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92211" y="2135507"/>
            <a:ext cx="2667000" cy="3237131"/>
            <a:chOff x="255878" y="1792069"/>
            <a:chExt cx="2868322" cy="3465731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1792069"/>
              <a:ext cx="1959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+mn-lt"/>
                </a:rPr>
                <a:t>C</a:t>
              </a:r>
              <a:r>
                <a:rPr lang="en-US" sz="3600" dirty="0" smtClean="0">
                  <a:latin typeface="+mn-lt"/>
                </a:rPr>
                <a:t>loud</a:t>
              </a:r>
              <a:endParaRPr lang="en-US" sz="3600" dirty="0">
                <a:latin typeface="+mn-lt"/>
              </a:endParaRPr>
            </a:p>
          </p:txBody>
        </p:sp>
        <p:pic>
          <p:nvPicPr>
            <p:cNvPr id="31" name="Picture 2" descr="http://tallhouse.net/tallhouse/images/stories/soundcloud-icon_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78" y="2389478"/>
              <a:ext cx="2868322" cy="286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257925" y="2133600"/>
            <a:ext cx="2428875" cy="3190875"/>
            <a:chOff x="6046714" y="2323562"/>
            <a:chExt cx="2428875" cy="3190875"/>
          </a:xfrm>
        </p:grpSpPr>
        <p:sp>
          <p:nvSpPr>
            <p:cNvPr id="33" name="TextBox 32"/>
            <p:cNvSpPr txBox="1"/>
            <p:nvPr/>
          </p:nvSpPr>
          <p:spPr>
            <a:xfrm>
              <a:off x="6324600" y="2323562"/>
              <a:ext cx="1727834" cy="57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+mn-lt"/>
                </a:rPr>
                <a:t>S</a:t>
              </a:r>
              <a:r>
                <a:rPr lang="en-US" sz="3600" dirty="0" smtClean="0">
                  <a:latin typeface="+mn-lt"/>
                </a:rPr>
                <a:t>ocial</a:t>
              </a:r>
              <a:endParaRPr lang="en-US" sz="3600" dirty="0">
                <a:latin typeface="+mn-lt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714" y="2933162"/>
              <a:ext cx="2428875" cy="258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-admin.wired.com/wiredenterprise/wp-content/uploads/2011/12/5810163712_ac8a7f249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1" y="5791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Shaun Walker, CTO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DotNetNuke</a:t>
            </a:r>
            <a:r>
              <a:rPr lang="en-US" b="1" dirty="0" smtClean="0">
                <a:solidFill>
                  <a:schemeClr val="bg1"/>
                </a:solidFill>
              </a:rPr>
              <a:t> Corporation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@</a:t>
            </a:r>
            <a:r>
              <a:rPr lang="en-US" b="1" dirty="0" err="1" smtClean="0">
                <a:solidFill>
                  <a:schemeClr val="bg1"/>
                </a:solidFill>
              </a:rPr>
              <a:t>sbwalker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images.wikia.com/sims/images/7/7d/Twitter_icon_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691" y="5924821"/>
            <a:ext cx="713509" cy="71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76950"/>
            <a:ext cx="533400" cy="400050"/>
          </a:xfrm>
          <a:prstGeom prst="rect">
            <a:avLst/>
          </a:prstGeom>
        </p:spPr>
        <p:txBody>
          <a:bodyPr/>
          <a:lstStyle/>
          <a:p>
            <a:fld id="{CB132289-9024-4F61-A546-44D933776CAD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62200" y="914400"/>
            <a:ext cx="643455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Shaun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Walker</a:t>
            </a:r>
          </a:p>
          <a:p>
            <a:pPr>
              <a:buClr>
                <a:srgbClr val="C00000"/>
              </a:buClr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Co-Founder &amp; CTO</a:t>
            </a:r>
          </a:p>
          <a:p>
            <a:pPr>
              <a:buClr>
                <a:srgbClr val="C00000"/>
              </a:buClr>
            </a:pP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DotNetNuke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Corporation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</a:pP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- 20 years professional experience in architecting and implementing enterprise software solutions for private and public sector organizations.</a:t>
            </a:r>
            <a:b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endParaRPr lang="en-CA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</a:pP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Creator of DotNetNuke, a Web Content Management Platform for Microsoft .NET which is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Largest and Most Successful Open Source Project native to the Microsoft Platform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endParaRPr lang="en-CA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</a:pP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Served as a founding Director for the </a:t>
            </a:r>
            <a:r>
              <a:rPr lang="en-CA" sz="1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Outercurve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Foundation, a non-profit foundation created in 2009 by Microsoft Corporation for enabling the exchange of code and understanding among software companies and open source communities.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" name="Picture 14" descr="41zgcQV7Fu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84805"/>
            <a:ext cx="786135" cy="1111466"/>
          </a:xfrm>
          <a:prstGeom prst="rect">
            <a:avLst/>
          </a:prstGeom>
          <a:noFill/>
        </p:spPr>
      </p:pic>
      <p:pic>
        <p:nvPicPr>
          <p:cNvPr id="8" name="Picture 22" descr="513vzyq-3h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59404"/>
            <a:ext cx="863600" cy="1130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650" y="4879341"/>
            <a:ext cx="80451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8190" y="4892041"/>
            <a:ext cx="768348" cy="10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892041"/>
            <a:ext cx="795866" cy="10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06709" y="4892041"/>
            <a:ext cx="799794" cy="10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2314" y="4841239"/>
            <a:ext cx="781785" cy="110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4" y="3886200"/>
            <a:ext cx="962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33400" y="381000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Presenter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" y="1338451"/>
            <a:ext cx="1544228" cy="22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8278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ata\Dropbox\VancouverTechFest2012\Marketing\art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17103"/>
            <a:ext cx="3352800" cy="6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astcodesign.com/multisite_files/codesign/imagecache/960/article_feature/1280-welcome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7" y="0"/>
            <a:ext cx="9146607" cy="6858000"/>
          </a:xfrm>
          <a:prstGeom prst="rect">
            <a:avLst/>
          </a:prstGeom>
          <a:noFill/>
        </p:spPr>
      </p:pic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1295400" y="685800"/>
            <a:ext cx="5410200" cy="781733"/>
          </a:xfrm>
        </p:spPr>
        <p:txBody>
          <a:bodyPr/>
          <a:lstStyle/>
          <a:p>
            <a:r>
              <a:rPr lang="en-US" dirty="0" smtClean="0"/>
              <a:t>Industry Trends…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 System Maturity</a:t>
            </a:r>
            <a:endParaRPr lang="en-US" dirty="0"/>
          </a:p>
        </p:txBody>
      </p:sp>
      <p:pic>
        <p:nvPicPr>
          <p:cNvPr id="4100" name="Picture 4" descr="http://www.mediaspawn.com/images/content_man_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535">
            <a:off x="1407797" y="1314718"/>
            <a:ext cx="7078171" cy="411535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Thing is Certain… The Future Is Uncertain…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5334000"/>
            <a:ext cx="708660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8515792">
            <a:off x="890282" y="3791956"/>
            <a:ext cx="3626438" cy="3438664"/>
          </a:xfrm>
          <a:prstGeom prst="arc">
            <a:avLst>
              <a:gd name="adj1" fmla="val 15438433"/>
              <a:gd name="adj2" fmla="val 211006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8037" y="339646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2000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68665" y="4953000"/>
            <a:ext cx="1326936" cy="381000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One-to-Many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66800" y="1676400"/>
            <a:ext cx="0" cy="3810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32514" y="545413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Time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441" y="3359465"/>
            <a:ext cx="732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Growth</a:t>
            </a:r>
            <a:endParaRPr lang="en-US" i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447800" y="4158710"/>
            <a:ext cx="1923239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84213" indent="-2270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033463" indent="-16986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490663" indent="-16986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-16986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Information Age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Static - Push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43940" y="2362200"/>
            <a:ext cx="3475120" cy="4196316"/>
            <a:chOff x="2643940" y="2362200"/>
            <a:chExt cx="3475120" cy="4196316"/>
          </a:xfrm>
        </p:grpSpPr>
        <p:sp>
          <p:nvSpPr>
            <p:cNvPr id="7" name="Arc 6"/>
            <p:cNvSpPr/>
            <p:nvPr/>
          </p:nvSpPr>
          <p:spPr>
            <a:xfrm rot="18515792">
              <a:off x="2466410" y="2905866"/>
              <a:ext cx="3830180" cy="3475120"/>
            </a:xfrm>
            <a:prstGeom prst="arc">
              <a:avLst>
                <a:gd name="adj1" fmla="val 15438433"/>
                <a:gd name="adj2" fmla="val 211006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0379" y="236220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2010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650125" y="4953000"/>
              <a:ext cx="1455275" cy="381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3838" indent="-223838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684213" indent="-22701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80000"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334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4906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Many-to-Many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4" descr="http://shuffled.co.uk/blog/wp-content/uploads/2011/02/linkedin-logo_full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9" y="3962400"/>
              <a:ext cx="533400" cy="533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www.heartandsoulk9.com/images/home/Facebook%20logo%20copie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379" y="4305393"/>
              <a:ext cx="499868" cy="4998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images.wikia.com/sims/images/7/7d/Twitter_icon_logo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414" y="4207315"/>
              <a:ext cx="576969" cy="576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352800" y="3064309"/>
              <a:ext cx="2362200" cy="8980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3838" indent="-223838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684213" indent="-22701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80000"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334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4906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Communication Age</a:t>
              </a:r>
            </a:p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Dynamic – Push &amp; Pull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69821" y="1371600"/>
            <a:ext cx="3795357" cy="4410774"/>
            <a:chOff x="4769821" y="1371600"/>
            <a:chExt cx="3795357" cy="4410774"/>
          </a:xfrm>
        </p:grpSpPr>
        <p:sp>
          <p:nvSpPr>
            <p:cNvPr id="8" name="Arc 7"/>
            <p:cNvSpPr/>
            <p:nvPr/>
          </p:nvSpPr>
          <p:spPr>
            <a:xfrm rot="18515792">
              <a:off x="4708714" y="1925910"/>
              <a:ext cx="3917571" cy="3795357"/>
            </a:xfrm>
            <a:prstGeom prst="arc">
              <a:avLst>
                <a:gd name="adj1" fmla="val 15438433"/>
                <a:gd name="adj2" fmla="val 211006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137160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791200" y="2181254"/>
              <a:ext cx="1600682" cy="4462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3838" indent="-223838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684213" indent="-22701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80000"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334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4906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????????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5866918" y="4953000"/>
              <a:ext cx="1829282" cy="381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3838" indent="-223838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684213" indent="-22701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80000"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334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490663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indent="-169863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Multi-Dimensional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3" descr="C:\Users\Mitch.Bishop.DNNCORP\AppData\Local\Microsoft\Windows\Temporary Internet Files\Content.IE5\6K8UKVCS\iStock_000017727905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20" y="2800290"/>
            <a:ext cx="2362280" cy="17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tock_000007395743X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9628" y="1219200"/>
            <a:ext cx="4524372" cy="4436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014" y="4191000"/>
            <a:ext cx="46830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Consumerization</a:t>
            </a:r>
            <a:r>
              <a:rPr lang="en-US" sz="2400" dirty="0" smtClean="0"/>
              <a:t> of Technology”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Always Connected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Broadband Infrastructure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High Speed Mobile Devices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Virtualization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1284744"/>
            <a:ext cx="40575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Outsourcing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Globalization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 Commoditization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Differentiation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   Specialization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    Resource Reallocation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     Outsourcing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04800" y="3719626"/>
            <a:ext cx="287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4800" y="1509826"/>
            <a:ext cx="0" cy="2209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4800" y="1509826"/>
            <a:ext cx="304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2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Collaborative Business Networks</a:t>
            </a:r>
            <a:endParaRPr lang="en-US" dirty="0"/>
          </a:p>
        </p:txBody>
      </p:sp>
      <p:pic>
        <p:nvPicPr>
          <p:cNvPr id="6146" name="Picture 2" descr="Connecting Business Network">
            <a:hlinkClick r:id="rId3" tooltip="Connecting Business Network ppt backgrounds, Connecting Business Network powerpoint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16" y="1617785"/>
            <a:ext cx="447039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993821" cy="4157663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800" dirty="0"/>
              <a:t>“The World is Flat”</a:t>
            </a:r>
          </a:p>
          <a:p>
            <a:pPr marL="342900" indent="-342900"/>
            <a:r>
              <a:rPr lang="en-US" sz="2800" dirty="0"/>
              <a:t>Business is no longer </a:t>
            </a:r>
            <a:r>
              <a:rPr lang="en-US" sz="2800" b="1" dirty="0"/>
              <a:t>hierarchical</a:t>
            </a:r>
            <a:r>
              <a:rPr lang="en-US" sz="2800" dirty="0"/>
              <a:t> or </a:t>
            </a:r>
            <a:r>
              <a:rPr lang="en-US" sz="2800" b="1" dirty="0"/>
              <a:t>vertical</a:t>
            </a:r>
          </a:p>
          <a:p>
            <a:pPr marL="342900" indent="-342900"/>
            <a:r>
              <a:rPr lang="en-US" sz="2800" dirty="0"/>
              <a:t>It is </a:t>
            </a:r>
            <a:r>
              <a:rPr lang="en-US" sz="2800" b="1" dirty="0"/>
              <a:t>interconnected</a:t>
            </a:r>
            <a:r>
              <a:rPr lang="en-US" sz="2800" dirty="0"/>
              <a:t> and </a:t>
            </a:r>
            <a:r>
              <a:rPr lang="en-US" sz="2800" b="1" dirty="0"/>
              <a:t>horizontal</a:t>
            </a:r>
          </a:p>
          <a:p>
            <a:pPr marL="342900" indent="-342900"/>
            <a:r>
              <a:rPr lang="en-US" sz="2800" dirty="0"/>
              <a:t>Requires superior </a:t>
            </a:r>
            <a:r>
              <a:rPr lang="en-US" sz="2800" b="1" dirty="0"/>
              <a:t>collaboration</a:t>
            </a:r>
            <a:r>
              <a:rPr lang="en-US" sz="2800" dirty="0"/>
              <a:t>, </a:t>
            </a:r>
            <a:r>
              <a:rPr lang="en-US" sz="2800" b="1" dirty="0"/>
              <a:t>coordination</a:t>
            </a:r>
            <a:r>
              <a:rPr lang="en-US" sz="2800" dirty="0"/>
              <a:t>, and </a:t>
            </a:r>
            <a:r>
              <a:rPr lang="en-US" sz="2800" b="1" dirty="0"/>
              <a:t>communication</a:t>
            </a:r>
          </a:p>
          <a:p>
            <a:pPr marL="342900" indent="-342900"/>
            <a:r>
              <a:rPr lang="en-US" sz="2800" dirty="0"/>
              <a:t>Greater emphasis on </a:t>
            </a:r>
            <a:r>
              <a:rPr lang="en-US" sz="2800" b="1" dirty="0"/>
              <a:t>relationships</a:t>
            </a:r>
            <a:r>
              <a:rPr lang="en-US" sz="2800" dirty="0"/>
              <a:t> and </a:t>
            </a:r>
            <a:r>
              <a:rPr lang="en-US" sz="2800" b="1" dirty="0"/>
              <a:t>interactions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11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clker.com/cliparts/B/s/r/8/h/z/tango-weather-storm-outline-hi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06" y="1872630"/>
            <a:ext cx="2382250" cy="25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867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Systems of Engagement</a:t>
            </a:r>
            <a:endParaRPr lang="en-US" dirty="0"/>
          </a:p>
        </p:txBody>
      </p:sp>
      <p:pic>
        <p:nvPicPr>
          <p:cNvPr id="1028" name="Picture 4" descr="http://shuffled.co.uk/blog/wp-content/uploads/2011/02/linkedin-logo_ful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87" y="3745329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eartandsoulk9.com/images/home/Facebook%20logo%20copi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523" y="4225979"/>
            <a:ext cx="999735" cy="99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4486" y="5509927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Social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9937" y="397095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 million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18801" y="334854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 million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2111" y="3500735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Mobile</a:t>
            </a:r>
            <a:endParaRPr lang="en-US" sz="2400" dirty="0"/>
          </a:p>
        </p:txBody>
      </p:sp>
      <p:pic>
        <p:nvPicPr>
          <p:cNvPr id="1036" name="Picture 12" descr="http://images.teamsugar.com/files/upl0/10/104165/02_2008/75288422.preview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586362"/>
            <a:ext cx="1371600" cy="206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4258" y="1746856"/>
            <a:ext cx="1446454" cy="938719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hlinkClick r:id="rId7"/>
              </a:rPr>
              <a:t>Morgan Stanley estimates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that by 2015, the mobile web will be bigger than desktop internet.</a:t>
            </a:r>
          </a:p>
        </p:txBody>
      </p:sp>
      <p:pic>
        <p:nvPicPr>
          <p:cNvPr id="2050" name="Picture 2" descr="http://www.macworldme.net/wp-content/uploads/2011/03/ipad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668" y="799632"/>
            <a:ext cx="1794495" cy="243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xperts.thelink.co.uk/wp-content/uploads/2010/06/apple-iphone-4-51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310834"/>
            <a:ext cx="2066535" cy="206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wikia.com/sims/images/7/7d/Twitter_icon_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512" y="4343880"/>
            <a:ext cx="1153938" cy="115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135761" y="3971778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300 million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223" y="4581296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Cloud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7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Engagement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3536"/>
            <a:ext cx="4993821" cy="41576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Shorter project cycles</a:t>
            </a:r>
          </a:p>
          <a:p>
            <a:r>
              <a:rPr lang="en-US" sz="2800" dirty="0" smtClean="0"/>
              <a:t>Faster response time</a:t>
            </a:r>
          </a:p>
          <a:p>
            <a:r>
              <a:rPr lang="en-US" sz="2800" dirty="0" smtClean="0"/>
              <a:t>Greater agility</a:t>
            </a:r>
          </a:p>
          <a:p>
            <a:r>
              <a:rPr lang="en-US" sz="2800" dirty="0" smtClean="0"/>
              <a:t>Lower management overhead</a:t>
            </a:r>
          </a:p>
          <a:p>
            <a:r>
              <a:rPr lang="en-US" sz="2800" dirty="0" smtClean="0"/>
              <a:t>Higher productivity</a:t>
            </a:r>
          </a:p>
          <a:p>
            <a:r>
              <a:rPr lang="en-US" sz="2800" dirty="0" smtClean="0"/>
              <a:t>Improved communication</a:t>
            </a:r>
          </a:p>
          <a:p>
            <a:r>
              <a:rPr lang="en-US" sz="2800" dirty="0" smtClean="0"/>
              <a:t>Cost effective</a:t>
            </a:r>
          </a:p>
        </p:txBody>
      </p:sp>
      <p:pic>
        <p:nvPicPr>
          <p:cNvPr id="4" name="Picture 5" descr="businesspressuregauge2blu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25" y="1752600"/>
            <a:ext cx="2809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4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DNN Template July 2011">
  <a:themeElements>
    <a:clrScheme name="Custom 14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6C0000"/>
      </a:accent2>
      <a:accent3>
        <a:srgbClr val="E36C09"/>
      </a:accent3>
      <a:accent4>
        <a:srgbClr val="3B491D"/>
      </a:accent4>
      <a:accent5>
        <a:srgbClr val="2D6BB5"/>
      </a:accent5>
      <a:accent6>
        <a:srgbClr val="B40000"/>
      </a:accent6>
      <a:hlink>
        <a:srgbClr val="F89746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DNN Template July 2011</Template>
  <TotalTime>4119</TotalTime>
  <Words>320</Words>
  <Application>Microsoft Office PowerPoint</Application>
  <PresentationFormat>On-screen Show (4:3)</PresentationFormat>
  <Paragraphs>115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 DNN Template July 2011</vt:lpstr>
      <vt:lpstr>PowerPoint Presentation</vt:lpstr>
      <vt:lpstr>PowerPoint Presentation</vt:lpstr>
      <vt:lpstr>Industry Trends…</vt:lpstr>
      <vt:lpstr>Content Management System Maturity</vt:lpstr>
      <vt:lpstr>One Thing is Certain… The Future Is Uncertain…</vt:lpstr>
      <vt:lpstr>Globalization</vt:lpstr>
      <vt:lpstr>Emergence of Collaborative Business Networks</vt:lpstr>
      <vt:lpstr>Systems of Engagement</vt:lpstr>
      <vt:lpstr>Systems of Engagement Value Proposition</vt:lpstr>
      <vt:lpstr>The Content Explosion</vt:lpstr>
      <vt:lpstr>CMS 1.0</vt:lpstr>
      <vt:lpstr>CMS 2.0</vt:lpstr>
      <vt:lpstr>Your CMS is The Central Hub of Your Business</vt:lpstr>
      <vt:lpstr>Systems of Engagement</vt:lpstr>
      <vt:lpstr>CMS + Engagement = A Perfect Marriage</vt:lpstr>
      <vt:lpstr>Adoption of Systems of Engagement (2012)</vt:lpstr>
      <vt:lpstr>“C.M.S.” Redefined:</vt:lpstr>
      <vt:lpstr>PowerPoint Presentation</vt:lpstr>
    </vt:vector>
  </TitlesOfParts>
  <Company>Coffee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Shaun Walker</cp:lastModifiedBy>
  <cp:revision>214</cp:revision>
  <dcterms:created xsi:type="dcterms:W3CDTF">2010-03-25T00:18:20Z</dcterms:created>
  <dcterms:modified xsi:type="dcterms:W3CDTF">2012-05-15T21:14:43Z</dcterms:modified>
</cp:coreProperties>
</file>